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Mary Dunlap Consulting    mary@marydunlapconsulting.com</a:t>
            </a: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smtClean="0"/>
              <a:t>3/6/2014</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3E5353-150C-4A0F-A490-6CBE369AAE55}" type="slidenum">
              <a:rPr lang="en-US" smtClean="0"/>
              <a:t>‹#›</a:t>
            </a:fld>
            <a:endParaRPr lang="en-US" dirty="0"/>
          </a:p>
        </p:txBody>
      </p:sp>
    </p:spTree>
    <p:extLst>
      <p:ext uri="{BB962C8B-B14F-4D97-AF65-F5344CB8AC3E}">
        <p14:creationId xmlns:p14="http://schemas.microsoft.com/office/powerpoint/2010/main" val="92859318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Mary Dunlap Consulting    mary@marydunlapconsulting.com</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smtClean="0"/>
              <a:t>3/6/2014</a:t>
            </a:r>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DB827-9B48-4657-8E57-7812E2CCAEC8}" type="slidenum">
              <a:rPr lang="en-US" smtClean="0"/>
              <a:t>‹#›</a:t>
            </a:fld>
            <a:endParaRPr lang="en-US"/>
          </a:p>
        </p:txBody>
      </p:sp>
    </p:spTree>
    <p:extLst>
      <p:ext uri="{BB962C8B-B14F-4D97-AF65-F5344CB8AC3E}">
        <p14:creationId xmlns:p14="http://schemas.microsoft.com/office/powerpoint/2010/main" val="804243324"/>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Mary Dunlap Consulting    mary@marydunlapconsulting.com</a:t>
            </a:r>
            <a:endParaRPr lang="en-US"/>
          </a:p>
        </p:txBody>
      </p:sp>
      <p:sp>
        <p:nvSpPr>
          <p:cNvPr id="5" name="Date Placeholder 4"/>
          <p:cNvSpPr>
            <a:spLocks noGrp="1"/>
          </p:cNvSpPr>
          <p:nvPr>
            <p:ph type="dt" idx="11"/>
          </p:nvPr>
        </p:nvSpPr>
        <p:spPr/>
        <p:txBody>
          <a:bodyPr/>
          <a:lstStyle/>
          <a:p>
            <a:r>
              <a:rPr lang="en-US" smtClean="0"/>
              <a:t>3/6/2014</a:t>
            </a:r>
            <a:endParaRPr lang="en-US"/>
          </a:p>
        </p:txBody>
      </p:sp>
    </p:spTree>
    <p:extLst>
      <p:ext uri="{BB962C8B-B14F-4D97-AF65-F5344CB8AC3E}">
        <p14:creationId xmlns:p14="http://schemas.microsoft.com/office/powerpoint/2010/main" val="406043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r>
              <a:rPr lang="en-US" smtClean="0"/>
              <a:t>3/6/2014</a:t>
            </a:r>
            <a:endParaRPr lang="en-US"/>
          </a:p>
        </p:txBody>
      </p:sp>
      <p:sp>
        <p:nvSpPr>
          <p:cNvPr id="6" name="Header Placeholder 5"/>
          <p:cNvSpPr>
            <a:spLocks noGrp="1"/>
          </p:cNvSpPr>
          <p:nvPr>
            <p:ph type="hdr" sz="quarter" idx="12"/>
          </p:nvPr>
        </p:nvSpPr>
        <p:spPr/>
        <p:txBody>
          <a:bodyPr/>
          <a:lstStyle/>
          <a:p>
            <a:r>
              <a:rPr lang="en-US" smtClean="0"/>
              <a:t>Mary Dunlap Consulting    mary@marydunlapconsulting.com</a:t>
            </a:r>
            <a:endParaRPr lang="en-US"/>
          </a:p>
        </p:txBody>
      </p:sp>
    </p:spTree>
    <p:extLst>
      <p:ext uri="{BB962C8B-B14F-4D97-AF65-F5344CB8AC3E}">
        <p14:creationId xmlns:p14="http://schemas.microsoft.com/office/powerpoint/2010/main" val="223630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157384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169953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356194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406472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31722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4069690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225329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355804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291553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323844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6EE0D-8C8C-4BB6-94AD-9BE1D631844B}" type="datetimeFigureOut">
              <a:rPr lang="en-US" smtClean="0"/>
              <a:t>10/16/2014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2024C-D7AE-4549-81E8-6B8015026B9D}" type="slidenum">
              <a:rPr lang="en-US" smtClean="0"/>
              <a:t>‹#›</a:t>
            </a:fld>
            <a:endParaRPr lang="en-US" dirty="0"/>
          </a:p>
        </p:txBody>
      </p:sp>
    </p:spTree>
    <p:extLst>
      <p:ext uri="{BB962C8B-B14F-4D97-AF65-F5344CB8AC3E}">
        <p14:creationId xmlns:p14="http://schemas.microsoft.com/office/powerpoint/2010/main" val="212703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6EE0D-8C8C-4BB6-94AD-9BE1D631844B}" type="datetimeFigureOut">
              <a:rPr lang="en-US" smtClean="0"/>
              <a:t>10/16/2014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2024C-D7AE-4549-81E8-6B8015026B9D}" type="slidenum">
              <a:rPr lang="en-US" smtClean="0"/>
              <a:t>‹#›</a:t>
            </a:fld>
            <a:endParaRPr lang="en-US" dirty="0"/>
          </a:p>
        </p:txBody>
      </p:sp>
    </p:spTree>
    <p:extLst>
      <p:ext uri="{BB962C8B-B14F-4D97-AF65-F5344CB8AC3E}">
        <p14:creationId xmlns:p14="http://schemas.microsoft.com/office/powerpoint/2010/main" val="3697310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marydunlapconsulting.com/" TargetMode="External"/><Relationship Id="rId2" Type="http://schemas.openxmlformats.org/officeDocument/2006/relationships/hyperlink" Target="mailto:mary@marydunlapconsulting.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01737"/>
          </a:xfrm>
        </p:spPr>
        <p:txBody>
          <a:bodyPr>
            <a:normAutofit/>
          </a:bodyPr>
          <a:lstStyle/>
          <a:p>
            <a:r>
              <a:rPr lang="en-US" sz="5400" dirty="0" smtClean="0"/>
              <a:t>Performance Reviews</a:t>
            </a:r>
            <a:endParaRPr lang="en-US" sz="5400" dirty="0"/>
          </a:p>
        </p:txBody>
      </p:sp>
      <p:sp>
        <p:nvSpPr>
          <p:cNvPr id="3" name="Subtitle 2"/>
          <p:cNvSpPr>
            <a:spLocks noGrp="1"/>
          </p:cNvSpPr>
          <p:nvPr>
            <p:ph type="subTitle" idx="1"/>
          </p:nvPr>
        </p:nvSpPr>
        <p:spPr>
          <a:xfrm>
            <a:off x="1181100" y="2495550"/>
            <a:ext cx="10134600" cy="2670175"/>
          </a:xfrm>
        </p:spPr>
        <p:txBody>
          <a:bodyPr>
            <a:normAutofit/>
          </a:bodyPr>
          <a:lstStyle/>
          <a:p>
            <a:pPr algn="l"/>
            <a:r>
              <a:rPr lang="en-US" sz="3200" dirty="0" smtClean="0"/>
              <a:t>Make </a:t>
            </a:r>
            <a:r>
              <a:rPr lang="en-US" sz="3200" dirty="0"/>
              <a:t>it Focused</a:t>
            </a:r>
            <a:r>
              <a:rPr lang="en-US" sz="3200" dirty="0" smtClean="0"/>
              <a:t>,</a:t>
            </a:r>
          </a:p>
          <a:p>
            <a:pPr algn="l"/>
            <a:r>
              <a:rPr lang="en-US" sz="3200" dirty="0"/>
              <a:t>		 </a:t>
            </a:r>
            <a:r>
              <a:rPr lang="en-US" sz="3200" dirty="0" smtClean="0"/>
              <a:t>         Fun</a:t>
            </a:r>
            <a:r>
              <a:rPr lang="en-US" sz="3200" dirty="0"/>
              <a:t>, </a:t>
            </a:r>
            <a:endParaRPr lang="en-US" sz="3200" dirty="0" smtClean="0"/>
          </a:p>
          <a:p>
            <a:pPr algn="l"/>
            <a:r>
              <a:rPr lang="en-US" sz="3200" dirty="0"/>
              <a:t> </a:t>
            </a:r>
            <a:r>
              <a:rPr lang="en-US" sz="3200" dirty="0" smtClean="0"/>
              <a:t>                                      Rewarding </a:t>
            </a:r>
            <a:r>
              <a:rPr lang="en-US" sz="3200" dirty="0"/>
              <a:t>and Drive Business </a:t>
            </a:r>
            <a:r>
              <a:rPr lang="en-US" sz="3200" dirty="0" smtClean="0"/>
              <a:t>Results</a:t>
            </a:r>
          </a:p>
          <a:p>
            <a:pPr algn="l"/>
            <a:r>
              <a:rPr lang="en-US" sz="3200" dirty="0"/>
              <a:t>	</a:t>
            </a:r>
            <a:r>
              <a:rPr lang="en-US" sz="3200" dirty="0" smtClean="0"/>
              <a:t>					Really</a:t>
            </a:r>
            <a:r>
              <a:rPr lang="en-US" sz="3200" dirty="0"/>
              <a:t>?!?</a:t>
            </a:r>
          </a:p>
        </p:txBody>
      </p:sp>
    </p:spTree>
    <p:extLst>
      <p:ext uri="{BB962C8B-B14F-4D97-AF65-F5344CB8AC3E}">
        <p14:creationId xmlns:p14="http://schemas.microsoft.com/office/powerpoint/2010/main" val="88611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08020"/>
            <a:ext cx="10934700" cy="6278642"/>
          </a:xfrm>
          <a:prstGeom prst="rect">
            <a:avLst/>
          </a:prstGeom>
        </p:spPr>
        <p:txBody>
          <a:bodyPr wrap="square">
            <a:spAutoFit/>
          </a:bodyPr>
          <a:lstStyle/>
          <a:p>
            <a:r>
              <a:rPr lang="en-US" sz="2400" b="1" dirty="0"/>
              <a:t>Calculator</a:t>
            </a:r>
            <a:endParaRPr lang="en-US" sz="2400" dirty="0"/>
          </a:p>
          <a:p>
            <a:pPr lvl="0"/>
            <a:r>
              <a:rPr lang="en-US" dirty="0"/>
              <a:t>Detail-oriented, perfectionists, analytical</a:t>
            </a:r>
          </a:p>
          <a:p>
            <a:pPr lvl="0"/>
            <a:r>
              <a:rPr lang="en-US" dirty="0"/>
              <a:t>Achieve goals through planning; are compliant, precise, </a:t>
            </a:r>
            <a:r>
              <a:rPr lang="en-US" dirty="0" smtClean="0"/>
              <a:t>correct, organized</a:t>
            </a:r>
            <a:r>
              <a:rPr lang="en-US" dirty="0"/>
              <a:t>, meticulous</a:t>
            </a:r>
          </a:p>
          <a:p>
            <a:pPr lvl="0"/>
            <a:r>
              <a:rPr lang="en-US" dirty="0" smtClean="0"/>
              <a:t>Maybe </a:t>
            </a:r>
            <a:r>
              <a:rPr lang="en-US" dirty="0"/>
              <a:t>silent and take some time to “open up” </a:t>
            </a:r>
          </a:p>
          <a:p>
            <a:pPr lvl="0"/>
            <a:r>
              <a:rPr lang="en-US" dirty="0"/>
              <a:t>Not like surprises – likes to be prepared</a:t>
            </a:r>
          </a:p>
          <a:p>
            <a:pPr lvl="0"/>
            <a:r>
              <a:rPr lang="en-US" dirty="0"/>
              <a:t>Sensitive to criticism of their work - like to be right</a:t>
            </a:r>
          </a:p>
          <a:p>
            <a:pPr lvl="0"/>
            <a:r>
              <a:rPr lang="en-US" dirty="0"/>
              <a:t>Task-oriented; less personal</a:t>
            </a:r>
          </a:p>
          <a:p>
            <a:pPr lvl="0"/>
            <a:r>
              <a:rPr lang="en-US" dirty="0"/>
              <a:t>May need to work for their respect – being accurate, detailed, accountable</a:t>
            </a:r>
          </a:p>
          <a:p>
            <a:r>
              <a:rPr lang="en-US" dirty="0"/>
              <a:t> </a:t>
            </a:r>
          </a:p>
          <a:p>
            <a:r>
              <a:rPr lang="en-US" u="sng" dirty="0"/>
              <a:t>Asking Questions</a:t>
            </a:r>
            <a:endParaRPr lang="en-US" dirty="0"/>
          </a:p>
          <a:p>
            <a:pPr marL="285750" lvl="0" indent="-285750">
              <a:buFont typeface="Arial" panose="020B0604020202020204" pitchFamily="34" charset="0"/>
              <a:buChar char="•"/>
            </a:pPr>
            <a:r>
              <a:rPr lang="en-US" dirty="0"/>
              <a:t>Precise, task-oriented – give clear, accurate instructions</a:t>
            </a:r>
          </a:p>
          <a:p>
            <a:pPr marL="285750" lvl="0" indent="-285750">
              <a:buFont typeface="Arial" panose="020B0604020202020204" pitchFamily="34" charset="0"/>
              <a:buChar char="•"/>
            </a:pPr>
            <a:r>
              <a:rPr lang="en-US" dirty="0"/>
              <a:t>Focus on the issue – not the person - “Why” would be a mistake</a:t>
            </a:r>
          </a:p>
          <a:p>
            <a:pPr marL="285750" lvl="0" indent="-285750">
              <a:buFont typeface="Arial" panose="020B0604020202020204" pitchFamily="34" charset="0"/>
              <a:buChar char="•"/>
            </a:pPr>
            <a:r>
              <a:rPr lang="en-US" dirty="0"/>
              <a:t>“How can we reach this goal within this time frame?”</a:t>
            </a:r>
          </a:p>
          <a:p>
            <a:pPr marL="285750" lvl="0" indent="-285750">
              <a:buFont typeface="Arial" panose="020B0604020202020204" pitchFamily="34" charset="0"/>
              <a:buChar char="•"/>
            </a:pPr>
            <a:r>
              <a:rPr lang="en-US" dirty="0"/>
              <a:t>“This is a hard and fast deadline, what information is needed, how would you proceed?”</a:t>
            </a:r>
          </a:p>
          <a:p>
            <a:pPr marL="285750" lvl="0" indent="-285750">
              <a:buFont typeface="Arial" panose="020B0604020202020204" pitchFamily="34" charset="0"/>
              <a:buChar char="•"/>
            </a:pPr>
            <a:r>
              <a:rPr lang="en-US" dirty="0"/>
              <a:t>Constructive criticism needs to be prepared for proper delivery – make observations, collect data, explain was to have happened and ask for how to proceed to get it right – “the project was to </a:t>
            </a:r>
            <a:r>
              <a:rPr lang="en-US" dirty="0" smtClean="0"/>
              <a:t>be </a:t>
            </a:r>
            <a:r>
              <a:rPr lang="en-US" dirty="0"/>
              <a:t>completed (list manner agreed to) and within (time frame agreed to), the (data, write-up or </a:t>
            </a:r>
            <a:r>
              <a:rPr lang="en-US" dirty="0" smtClean="0"/>
              <a:t>report) shows </a:t>
            </a:r>
            <a:r>
              <a:rPr lang="en-US" dirty="0"/>
              <a:t>(what happened) – how do we (meet the new deadline, correct the progress, make it better)?</a:t>
            </a:r>
          </a:p>
          <a:p>
            <a:pPr marL="285750" lvl="0" indent="-285750">
              <a:buFont typeface="Arial" panose="020B0604020202020204" pitchFamily="34" charset="0"/>
              <a:buChar char="•"/>
            </a:pPr>
            <a:r>
              <a:rPr lang="en-US" dirty="0"/>
              <a:t>Prepare well and follow-up – looking for planned options and logical – with appropriate follow-up</a:t>
            </a:r>
          </a:p>
          <a:p>
            <a:r>
              <a:rPr lang="en-US" dirty="0"/>
              <a:t> </a:t>
            </a:r>
          </a:p>
          <a:p>
            <a:r>
              <a:rPr lang="en-US" u="sng" dirty="0"/>
              <a:t>If your manager is a Calculator</a:t>
            </a:r>
            <a:endParaRPr lang="en-US" dirty="0"/>
          </a:p>
          <a:p>
            <a:r>
              <a:rPr lang="en-US" dirty="0"/>
              <a:t>Give complete, thought-out information – for each conversation, for each question</a:t>
            </a:r>
          </a:p>
        </p:txBody>
      </p:sp>
    </p:spTree>
    <p:extLst>
      <p:ext uri="{BB962C8B-B14F-4D97-AF65-F5344CB8AC3E}">
        <p14:creationId xmlns:p14="http://schemas.microsoft.com/office/powerpoint/2010/main" val="1424269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79470"/>
            <a:ext cx="10934700" cy="6001643"/>
          </a:xfrm>
          <a:prstGeom prst="rect">
            <a:avLst/>
          </a:prstGeom>
        </p:spPr>
        <p:txBody>
          <a:bodyPr wrap="square">
            <a:spAutoFit/>
          </a:bodyPr>
          <a:lstStyle/>
          <a:p>
            <a:r>
              <a:rPr lang="en-US" sz="2400" b="1" dirty="0"/>
              <a:t>Creator</a:t>
            </a:r>
            <a:endParaRPr lang="en-US" sz="2400" dirty="0"/>
          </a:p>
          <a:p>
            <a:pPr lvl="0"/>
            <a:r>
              <a:rPr lang="en-US" dirty="0"/>
              <a:t>New ideas -- Innovator</a:t>
            </a:r>
          </a:p>
          <a:p>
            <a:pPr lvl="0"/>
            <a:r>
              <a:rPr lang="en-US" dirty="0"/>
              <a:t>Make not be sociable, may look or be distracted, work in spurts, not follow rigid plan or work in rigid environment well.</a:t>
            </a:r>
          </a:p>
          <a:p>
            <a:pPr lvl="0"/>
            <a:r>
              <a:rPr lang="en-US" dirty="0"/>
              <a:t>Need to be kept to deadlines often</a:t>
            </a:r>
          </a:p>
          <a:p>
            <a:pPr lvl="0"/>
            <a:r>
              <a:rPr lang="en-US" dirty="0"/>
              <a:t>Outward disorganization may occur</a:t>
            </a:r>
          </a:p>
          <a:p>
            <a:pPr lvl="0"/>
            <a:r>
              <a:rPr lang="en-US" dirty="0"/>
              <a:t>Usually work alone and as supervisor – may leave people to work alone</a:t>
            </a:r>
          </a:p>
          <a:p>
            <a:pPr lvl="0"/>
            <a:r>
              <a:rPr lang="en-US" dirty="0"/>
              <a:t>May not be good listeners – could be defensive even though they are blunt</a:t>
            </a:r>
          </a:p>
          <a:p>
            <a:r>
              <a:rPr lang="en-US" dirty="0"/>
              <a:t> </a:t>
            </a:r>
          </a:p>
          <a:p>
            <a:r>
              <a:rPr lang="en-US" u="sng" dirty="0"/>
              <a:t>Asking Questions</a:t>
            </a:r>
            <a:endParaRPr lang="en-US" dirty="0"/>
          </a:p>
          <a:p>
            <a:pPr lvl="0"/>
            <a:r>
              <a:rPr lang="en-US" dirty="0"/>
              <a:t>Avoid “feeling” questions – refer to the creative process – not necessarily people</a:t>
            </a:r>
          </a:p>
          <a:p>
            <a:pPr lvl="0"/>
            <a:r>
              <a:rPr lang="en-US" dirty="0"/>
              <a:t>They may “agree” – just to get rid of you</a:t>
            </a:r>
          </a:p>
          <a:p>
            <a:pPr lvl="0"/>
            <a:r>
              <a:rPr lang="en-US" dirty="0"/>
              <a:t>Probably need to work with them to break projects into smaller tasks with deadlines so that you can keep them challenged and focused</a:t>
            </a:r>
          </a:p>
          <a:p>
            <a:pPr lvl="0"/>
            <a:r>
              <a:rPr lang="en-US" dirty="0"/>
              <a:t>“We are working toward (result) and we have not (found, addressed, etc.)  (thing) – what are you developing to achieve this?  What needs to be in place for implementing your ideas?</a:t>
            </a:r>
          </a:p>
          <a:p>
            <a:r>
              <a:rPr lang="en-US" dirty="0"/>
              <a:t> </a:t>
            </a:r>
          </a:p>
          <a:p>
            <a:r>
              <a:rPr lang="en-US" u="sng" dirty="0"/>
              <a:t>If your manager is a Creator</a:t>
            </a:r>
            <a:endParaRPr lang="en-US" dirty="0"/>
          </a:p>
          <a:p>
            <a:pPr lvl="0"/>
            <a:r>
              <a:rPr lang="en-US" dirty="0"/>
              <a:t>Need to find a time when they are between creative processes and especially after a success one.</a:t>
            </a:r>
          </a:p>
          <a:p>
            <a:pPr lvl="0"/>
            <a:r>
              <a:rPr lang="en-US" dirty="0"/>
              <a:t>Might be challenging to “pin them” down</a:t>
            </a:r>
          </a:p>
          <a:p>
            <a:endParaRPr lang="en-US" dirty="0"/>
          </a:p>
        </p:txBody>
      </p:sp>
    </p:spTree>
    <p:extLst>
      <p:ext uri="{BB962C8B-B14F-4D97-AF65-F5344CB8AC3E}">
        <p14:creationId xmlns:p14="http://schemas.microsoft.com/office/powerpoint/2010/main" val="1936230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8481" y="308020"/>
            <a:ext cx="10934700" cy="6447919"/>
          </a:xfrm>
          <a:prstGeom prst="rect">
            <a:avLst/>
          </a:prstGeom>
        </p:spPr>
        <p:txBody>
          <a:bodyPr wrap="square">
            <a:spAutoFit/>
          </a:bodyPr>
          <a:lstStyle/>
          <a:p>
            <a:r>
              <a:rPr lang="en-US" sz="3200" b="1" dirty="0"/>
              <a:t>“Buy in” to what needs to be </a:t>
            </a:r>
            <a:r>
              <a:rPr lang="en-US" sz="3200" b="1" dirty="0" smtClean="0"/>
              <a:t>done</a:t>
            </a:r>
          </a:p>
          <a:p>
            <a:endParaRPr lang="en-US" sz="2800" b="1" dirty="0"/>
          </a:p>
          <a:p>
            <a:r>
              <a:rPr lang="en-US" sz="2400" b="1" dirty="0" smtClean="0"/>
              <a:t> </a:t>
            </a:r>
            <a:r>
              <a:rPr lang="en-US" sz="2400" b="1" dirty="0"/>
              <a:t>3 – The response</a:t>
            </a:r>
            <a:endParaRPr lang="en-US" sz="2400" dirty="0"/>
          </a:p>
          <a:p>
            <a:r>
              <a:rPr lang="en-US" sz="2400" dirty="0"/>
              <a:t>The questions have been tailored to the person you are talking to and the issues or work you want done or should have been done. Now it is time for the response from the employee or manager.</a:t>
            </a:r>
          </a:p>
          <a:p>
            <a:pPr marL="342900" lvl="0" indent="-342900">
              <a:spcBef>
                <a:spcPts val="600"/>
              </a:spcBef>
              <a:spcAft>
                <a:spcPts val="600"/>
              </a:spcAft>
              <a:buFont typeface="Arial" panose="020B0604020202020204" pitchFamily="34" charset="0"/>
              <a:buChar char="•"/>
            </a:pPr>
            <a:r>
              <a:rPr lang="en-US" sz="2400" dirty="0"/>
              <a:t>Are you a good listener</a:t>
            </a:r>
            <a:r>
              <a:rPr lang="en-US" sz="2400" dirty="0" smtClean="0"/>
              <a:t>?</a:t>
            </a:r>
            <a:endParaRPr lang="en-US" sz="2400" dirty="0"/>
          </a:p>
          <a:p>
            <a:pPr marL="342900" lvl="0" indent="-342900">
              <a:spcBef>
                <a:spcPts val="600"/>
              </a:spcBef>
              <a:spcAft>
                <a:spcPts val="600"/>
              </a:spcAft>
              <a:buFont typeface="Arial" panose="020B0604020202020204" pitchFamily="34" charset="0"/>
              <a:buChar char="•"/>
            </a:pPr>
            <a:r>
              <a:rPr lang="en-US" sz="2400" dirty="0"/>
              <a:t>Do you hear the speaker’s feelings as well as the words?</a:t>
            </a:r>
          </a:p>
          <a:p>
            <a:pPr marL="342900" lvl="0" indent="-342900">
              <a:spcBef>
                <a:spcPts val="600"/>
              </a:spcBef>
              <a:spcAft>
                <a:spcPts val="600"/>
              </a:spcAft>
              <a:buFont typeface="Arial" panose="020B0604020202020204" pitchFamily="34" charset="0"/>
              <a:buChar char="•"/>
            </a:pPr>
            <a:r>
              <a:rPr lang="en-US" sz="2400" dirty="0"/>
              <a:t>Do you listen without interrupting?</a:t>
            </a:r>
          </a:p>
          <a:p>
            <a:pPr marL="342900" lvl="0" indent="-342900">
              <a:spcBef>
                <a:spcPts val="600"/>
              </a:spcBef>
              <a:spcAft>
                <a:spcPts val="600"/>
              </a:spcAft>
              <a:buFont typeface="Arial" panose="020B0604020202020204" pitchFamily="34" charset="0"/>
              <a:buChar char="•"/>
            </a:pPr>
            <a:r>
              <a:rPr lang="en-US" sz="2400" dirty="0"/>
              <a:t>Can you summarize and reflect back what the speaker is saying?</a:t>
            </a:r>
          </a:p>
          <a:p>
            <a:pPr marL="342900" lvl="0" indent="-342900">
              <a:spcBef>
                <a:spcPts val="600"/>
              </a:spcBef>
              <a:spcAft>
                <a:spcPts val="600"/>
              </a:spcAft>
              <a:buFont typeface="Arial" panose="020B0604020202020204" pitchFamily="34" charset="0"/>
              <a:buChar char="•"/>
            </a:pPr>
            <a:r>
              <a:rPr lang="en-US" sz="2400" dirty="0"/>
              <a:t>Do you avoid “jumping to conclusions”?</a:t>
            </a:r>
          </a:p>
          <a:p>
            <a:pPr marL="342900" lvl="0" indent="-342900">
              <a:spcBef>
                <a:spcPts val="600"/>
              </a:spcBef>
              <a:spcAft>
                <a:spcPts val="600"/>
              </a:spcAft>
              <a:buFont typeface="Arial" panose="020B0604020202020204" pitchFamily="34" charset="0"/>
              <a:buChar char="•"/>
            </a:pPr>
            <a:r>
              <a:rPr lang="en-US" sz="2400" dirty="0"/>
              <a:t>Do you honestly ask for and welcome the speaker’s comments, opinions and “take” on the situation?  </a:t>
            </a:r>
          </a:p>
          <a:p>
            <a:pPr marL="342900" lvl="0" indent="-342900">
              <a:spcBef>
                <a:spcPts val="600"/>
              </a:spcBef>
              <a:spcAft>
                <a:spcPts val="600"/>
              </a:spcAft>
              <a:buFont typeface="Arial" panose="020B0604020202020204" pitchFamily="34" charset="0"/>
              <a:buChar char="•"/>
            </a:pPr>
            <a:r>
              <a:rPr lang="en-US" sz="2400" dirty="0"/>
              <a:t>Or are you just waiting for your time to speak or thinking about something else</a:t>
            </a:r>
            <a:r>
              <a:rPr lang="en-US" sz="2400" dirty="0" smtClean="0"/>
              <a:t>?</a:t>
            </a:r>
            <a:endParaRPr lang="en-US" sz="2400" dirty="0"/>
          </a:p>
        </p:txBody>
      </p:sp>
    </p:spTree>
    <p:extLst>
      <p:ext uri="{BB962C8B-B14F-4D97-AF65-F5344CB8AC3E}">
        <p14:creationId xmlns:p14="http://schemas.microsoft.com/office/powerpoint/2010/main" val="1556470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570756"/>
          </a:xfrm>
          <a:prstGeom prst="rect">
            <a:avLst/>
          </a:prstGeom>
        </p:spPr>
        <p:txBody>
          <a:bodyPr wrap="square">
            <a:spAutoFit/>
          </a:bodyPr>
          <a:lstStyle/>
          <a:p>
            <a:r>
              <a:rPr lang="en-US" sz="2800" b="1" dirty="0"/>
              <a:t>Motivate themselves to get it done</a:t>
            </a:r>
            <a:endParaRPr lang="en-US" sz="2800" dirty="0"/>
          </a:p>
          <a:p>
            <a:endParaRPr lang="en-US" sz="2800" b="1" dirty="0"/>
          </a:p>
          <a:p>
            <a:r>
              <a:rPr lang="en-US" sz="2400" b="1" dirty="0"/>
              <a:t>Dorothy Leeds has excellent “Golden Rules of Motivation”</a:t>
            </a:r>
            <a:r>
              <a:rPr lang="en-US" sz="2400" dirty="0"/>
              <a:t>  (From Smart Questions – The Essential Strategies for Successful Managers</a:t>
            </a:r>
            <a:r>
              <a:rPr lang="en-US" sz="2400" dirty="0" smtClean="0"/>
              <a:t>”)</a:t>
            </a:r>
            <a:endParaRPr lang="en-US" sz="2400" dirty="0"/>
          </a:p>
          <a:p>
            <a:pPr algn="ctr"/>
            <a:endParaRPr lang="en-US" sz="2800" dirty="0" smtClean="0"/>
          </a:p>
          <a:p>
            <a:pPr algn="ctr"/>
            <a:r>
              <a:rPr lang="en-US" sz="2800" dirty="0" smtClean="0"/>
              <a:t>Do </a:t>
            </a:r>
            <a:r>
              <a:rPr lang="en-US" sz="2800" dirty="0"/>
              <a:t>your People Know Your Plans?</a:t>
            </a:r>
          </a:p>
          <a:p>
            <a:pPr algn="ctr"/>
            <a:r>
              <a:rPr lang="en-US" sz="2800" dirty="0"/>
              <a:t>Do You Give Feedback?</a:t>
            </a:r>
          </a:p>
          <a:p>
            <a:pPr algn="ctr"/>
            <a:r>
              <a:rPr lang="en-US" sz="2800" dirty="0"/>
              <a:t>Do You Build on Strengths?</a:t>
            </a:r>
          </a:p>
          <a:p>
            <a:pPr algn="ctr"/>
            <a:r>
              <a:rPr lang="en-US" sz="2800" dirty="0"/>
              <a:t>Do You Give Constructive Praise?</a:t>
            </a:r>
          </a:p>
          <a:p>
            <a:pPr algn="ctr"/>
            <a:r>
              <a:rPr lang="en-US" sz="2800" dirty="0"/>
              <a:t>Do You Give Rewards?</a:t>
            </a:r>
          </a:p>
          <a:p>
            <a:pPr algn="ctr"/>
            <a:r>
              <a:rPr lang="en-US" sz="2800" dirty="0"/>
              <a:t>Do You Listen and Learn?</a:t>
            </a:r>
          </a:p>
          <a:p>
            <a:pPr algn="ctr"/>
            <a:r>
              <a:rPr lang="en-US" sz="2800" dirty="0"/>
              <a:t>Do You Set An Example?</a:t>
            </a:r>
          </a:p>
          <a:p>
            <a:r>
              <a:rPr lang="en-US" sz="2800" b="1" dirty="0" smtClean="0"/>
              <a:t> </a:t>
            </a:r>
            <a:endParaRPr lang="en-US" sz="2800" dirty="0"/>
          </a:p>
        </p:txBody>
      </p:sp>
    </p:spTree>
    <p:extLst>
      <p:ext uri="{BB962C8B-B14F-4D97-AF65-F5344CB8AC3E}">
        <p14:creationId xmlns:p14="http://schemas.microsoft.com/office/powerpoint/2010/main" val="1641168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6463308"/>
          </a:xfrm>
          <a:prstGeom prst="rect">
            <a:avLst/>
          </a:prstGeom>
        </p:spPr>
        <p:txBody>
          <a:bodyPr wrap="square">
            <a:spAutoFit/>
          </a:bodyPr>
          <a:lstStyle/>
          <a:p>
            <a:r>
              <a:rPr lang="en-US" sz="2800" b="1" dirty="0"/>
              <a:t>Motivate themselves to get it done</a:t>
            </a:r>
            <a:endParaRPr lang="en-US" sz="2800" dirty="0"/>
          </a:p>
          <a:p>
            <a:r>
              <a:rPr lang="en-US" sz="2400" b="1" dirty="0"/>
              <a:t>4 – Evaluate</a:t>
            </a:r>
            <a:endParaRPr lang="en-US" sz="2400" dirty="0"/>
          </a:p>
          <a:p>
            <a:pPr>
              <a:spcBef>
                <a:spcPts val="600"/>
              </a:spcBef>
              <a:spcAft>
                <a:spcPts val="600"/>
              </a:spcAft>
            </a:pPr>
            <a:r>
              <a:rPr lang="en-US" sz="2400" dirty="0"/>
              <a:t>Think on what you have heard and how do you respond?</a:t>
            </a:r>
          </a:p>
          <a:p>
            <a:pPr>
              <a:spcBef>
                <a:spcPts val="600"/>
              </a:spcBef>
              <a:spcAft>
                <a:spcPts val="600"/>
              </a:spcAft>
            </a:pPr>
            <a:r>
              <a:rPr lang="en-US" sz="2400" dirty="0"/>
              <a:t>Next time – ask yourself some questions:</a:t>
            </a:r>
          </a:p>
          <a:p>
            <a:pPr>
              <a:spcBef>
                <a:spcPts val="600"/>
              </a:spcBef>
              <a:spcAft>
                <a:spcPts val="600"/>
              </a:spcAft>
            </a:pPr>
            <a:r>
              <a:rPr lang="en-US" sz="2400" dirty="0"/>
              <a:t>In what areas does the speaker’s comments and opinions have merit?   If I were in this person’s “shoes” – does it make sense about the reactions, work, ideas, etc.?</a:t>
            </a:r>
          </a:p>
          <a:p>
            <a:pPr>
              <a:spcBef>
                <a:spcPts val="600"/>
              </a:spcBef>
              <a:spcAft>
                <a:spcPts val="600"/>
              </a:spcAft>
            </a:pPr>
            <a:r>
              <a:rPr lang="en-US" sz="2400" dirty="0"/>
              <a:t>What’s the best way to handle the situation – considering the person involved?</a:t>
            </a:r>
          </a:p>
          <a:p>
            <a:pPr>
              <a:spcBef>
                <a:spcPts val="600"/>
              </a:spcBef>
              <a:spcAft>
                <a:spcPts val="600"/>
              </a:spcAft>
            </a:pPr>
            <a:r>
              <a:rPr lang="en-US" sz="2400" dirty="0"/>
              <a:t>How might I change my approach to get the most out of each person?</a:t>
            </a:r>
          </a:p>
          <a:p>
            <a:pPr>
              <a:spcBef>
                <a:spcPts val="600"/>
              </a:spcBef>
              <a:spcAft>
                <a:spcPts val="600"/>
              </a:spcAft>
            </a:pPr>
            <a:r>
              <a:rPr lang="en-US" sz="2400" dirty="0"/>
              <a:t>How should I apply pressure?   When or how should I have the speaker apply pressure on themselves?</a:t>
            </a:r>
          </a:p>
          <a:p>
            <a:pPr>
              <a:spcBef>
                <a:spcPts val="600"/>
              </a:spcBef>
              <a:spcAft>
                <a:spcPts val="600"/>
              </a:spcAft>
            </a:pPr>
            <a:r>
              <a:rPr lang="en-US" sz="2400" dirty="0"/>
              <a:t>How would I like the situation to turn out?</a:t>
            </a:r>
          </a:p>
          <a:p>
            <a:r>
              <a:rPr lang="en-US" sz="2400" dirty="0"/>
              <a:t>  </a:t>
            </a:r>
          </a:p>
          <a:p>
            <a:r>
              <a:rPr lang="en-US" sz="2400" b="1" dirty="0"/>
              <a:t>5 – </a:t>
            </a:r>
            <a:r>
              <a:rPr lang="en-US" sz="2400" b="1" dirty="0" smtClean="0"/>
              <a:t>Follow-up</a:t>
            </a:r>
            <a:endParaRPr lang="en-US" sz="2800" b="1" dirty="0"/>
          </a:p>
          <a:p>
            <a:r>
              <a:rPr lang="en-US" sz="2800" b="1" dirty="0" smtClean="0"/>
              <a:t> </a:t>
            </a:r>
            <a:endParaRPr lang="en-US" sz="2800" dirty="0"/>
          </a:p>
        </p:txBody>
      </p:sp>
    </p:spTree>
    <p:extLst>
      <p:ext uri="{BB962C8B-B14F-4D97-AF65-F5344CB8AC3E}">
        <p14:creationId xmlns:p14="http://schemas.microsoft.com/office/powerpoint/2010/main" val="4265940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878532"/>
          </a:xfrm>
          <a:prstGeom prst="rect">
            <a:avLst/>
          </a:prstGeom>
        </p:spPr>
        <p:txBody>
          <a:bodyPr wrap="square">
            <a:spAutoFit/>
          </a:bodyPr>
          <a:lstStyle/>
          <a:p>
            <a:r>
              <a:rPr lang="en-US" sz="2800" b="1" dirty="0" smtClean="0"/>
              <a:t>Situation for Discussion </a:t>
            </a:r>
          </a:p>
          <a:p>
            <a:endParaRPr lang="en-US" sz="2400" b="1" dirty="0"/>
          </a:p>
          <a:p>
            <a:r>
              <a:rPr lang="en-US" sz="2000" b="1" dirty="0" smtClean="0"/>
              <a:t>Laura, your employee, has been with you for over 5 years.  Last year, you instituted a new performance review process.  As the business owner, you wanted Laura to be more anticipative and not waiting for direction from you.   You are really busy and have so much work, that when Laura asks you a question on what to do next , you’re very frustrated and angry.   For the last 3 quarterly performance reviews, objectives are not being met.  In fact, areas for improvement continue to be the same things and adding more.</a:t>
            </a:r>
          </a:p>
          <a:p>
            <a:r>
              <a:rPr lang="en-US" sz="2000" b="1" dirty="0" smtClean="0"/>
              <a:t>Laura is a quiet person, doesn’t contribute in meetings and when you ask her a question, there is silence.   You don’t know much about her because she volunteers little. </a:t>
            </a:r>
          </a:p>
          <a:p>
            <a:endParaRPr lang="en-US" sz="2000" b="1" dirty="0"/>
          </a:p>
          <a:p>
            <a:r>
              <a:rPr lang="en-US" sz="2000" b="1" dirty="0" smtClean="0"/>
              <a:t>You want to talk with her about the performance reviews and how she can make improvement and achieve her goals.   You want a different approach.</a:t>
            </a:r>
          </a:p>
          <a:p>
            <a:endParaRPr lang="en-US" sz="2000" b="1" dirty="0"/>
          </a:p>
          <a:p>
            <a:r>
              <a:rPr lang="en-US" sz="2000" b="1" dirty="0" smtClean="0"/>
              <a:t>What are the steps you will take to prepare for this conversation?</a:t>
            </a:r>
          </a:p>
          <a:p>
            <a:r>
              <a:rPr lang="en-US" sz="2000" b="1" dirty="0" smtClean="0"/>
              <a:t>What are things you will evaluate, examine as part of this preparation?</a:t>
            </a:r>
          </a:p>
          <a:p>
            <a:endParaRPr lang="en-US" sz="2000" b="1" dirty="0"/>
          </a:p>
          <a:p>
            <a:r>
              <a:rPr lang="en-US" sz="2000" b="1" dirty="0" smtClean="0"/>
              <a:t>How will you prepare Laura for this conversation? </a:t>
            </a:r>
            <a:endParaRPr lang="en-US" sz="2000" dirty="0"/>
          </a:p>
        </p:txBody>
      </p:sp>
    </p:spTree>
    <p:extLst>
      <p:ext uri="{BB962C8B-B14F-4D97-AF65-F5344CB8AC3E}">
        <p14:creationId xmlns:p14="http://schemas.microsoft.com/office/powerpoint/2010/main" val="2794576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816977"/>
          </a:xfrm>
          <a:prstGeom prst="rect">
            <a:avLst/>
          </a:prstGeom>
        </p:spPr>
        <p:txBody>
          <a:bodyPr wrap="square">
            <a:spAutoFit/>
          </a:bodyPr>
          <a:lstStyle/>
          <a:p>
            <a:r>
              <a:rPr lang="en-US" sz="2800" b="1" dirty="0" smtClean="0"/>
              <a:t>Situation for Discussion </a:t>
            </a:r>
          </a:p>
          <a:p>
            <a:endParaRPr lang="en-US" sz="2400" b="1" dirty="0"/>
          </a:p>
          <a:p>
            <a:r>
              <a:rPr lang="en-US" sz="2000" b="1" dirty="0" smtClean="0"/>
              <a:t>Your employee John always seems to deflect criticism away from him and onto others.   Almost every conversation, he is interjecting while you are talking and challenging your points and information.  He seems to have little patience in listening to what you are saying.  </a:t>
            </a:r>
            <a:endParaRPr lang="en-US" sz="2000" dirty="0"/>
          </a:p>
          <a:p>
            <a:endParaRPr lang="en-US" sz="2000" b="1" dirty="0"/>
          </a:p>
          <a:p>
            <a:r>
              <a:rPr lang="en-US" sz="2000" b="1" dirty="0" smtClean="0"/>
              <a:t>It seems that he is just saying “yes” because you are the manager.  </a:t>
            </a:r>
          </a:p>
          <a:p>
            <a:endParaRPr lang="en-US" sz="2000" b="1" dirty="0"/>
          </a:p>
          <a:p>
            <a:r>
              <a:rPr lang="en-US" sz="2000" b="1" dirty="0" smtClean="0"/>
              <a:t>You want John to be a better member of the team.  He is intelligent and hard-working.  </a:t>
            </a:r>
            <a:r>
              <a:rPr lang="en-US" sz="2000" b="1" dirty="0"/>
              <a:t> </a:t>
            </a:r>
            <a:r>
              <a:rPr lang="en-US" sz="2000" b="1" dirty="0" smtClean="0"/>
              <a:t>He is excellent in areas where he has passion and interest.  He can move on things without consulting or involving others. So even though his idea and work had merit, it doesn’t work as well because others are not contributing and helping in getting it done right.</a:t>
            </a:r>
          </a:p>
          <a:p>
            <a:endParaRPr lang="en-US" sz="2000" b="1" dirty="0"/>
          </a:p>
          <a:p>
            <a:r>
              <a:rPr lang="en-US" sz="2000" b="1" dirty="0" smtClean="0"/>
              <a:t>What are type of person are you – Carer, Convincer, Calculator, Creator or Commander?</a:t>
            </a:r>
          </a:p>
          <a:p>
            <a:r>
              <a:rPr lang="en-US" sz="2000" b="1" dirty="0" smtClean="0"/>
              <a:t>What type of person is John  </a:t>
            </a:r>
            <a:r>
              <a:rPr lang="en-US" sz="2000" b="1" dirty="0"/>
              <a:t>– Carer, Convincer, Calculator, Creator or Commander?</a:t>
            </a:r>
          </a:p>
          <a:p>
            <a:endParaRPr lang="en-US" sz="2000" b="1" dirty="0" smtClean="0"/>
          </a:p>
          <a:p>
            <a:r>
              <a:rPr lang="en-US" sz="2000" b="1" dirty="0" smtClean="0"/>
              <a:t>What changes do you need to make in your questions and approach to motivate John to be a better member of the team?</a:t>
            </a:r>
          </a:p>
        </p:txBody>
      </p:sp>
    </p:spTree>
    <p:extLst>
      <p:ext uri="{BB962C8B-B14F-4D97-AF65-F5344CB8AC3E}">
        <p14:creationId xmlns:p14="http://schemas.microsoft.com/office/powerpoint/2010/main" val="757765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509200"/>
          </a:xfrm>
          <a:prstGeom prst="rect">
            <a:avLst/>
          </a:prstGeom>
        </p:spPr>
        <p:txBody>
          <a:bodyPr wrap="square">
            <a:spAutoFit/>
          </a:bodyPr>
          <a:lstStyle/>
          <a:p>
            <a:r>
              <a:rPr lang="en-US" sz="2800" b="1" dirty="0" smtClean="0"/>
              <a:t>Situation for Discussion </a:t>
            </a:r>
          </a:p>
          <a:p>
            <a:endParaRPr lang="en-US" sz="2400" b="1" dirty="0"/>
          </a:p>
          <a:p>
            <a:r>
              <a:rPr lang="en-US" sz="2000" b="1" dirty="0" smtClean="0"/>
              <a:t>You want to advance your career, but you seem to be stalled in the same position and unable to get a promotion.</a:t>
            </a:r>
          </a:p>
          <a:p>
            <a:r>
              <a:rPr lang="en-US" sz="2000" b="1" dirty="0" smtClean="0"/>
              <a:t>It seems that your manager is unwilling to help you  and you are not sure how to approach her.</a:t>
            </a:r>
          </a:p>
          <a:p>
            <a:r>
              <a:rPr lang="en-US" sz="2000" b="1" dirty="0" smtClean="0"/>
              <a:t>Your manager is very “bottom line” and does not engage in much conversation.  When talking, it is all about business.   You’ve seen other people have trouble convincing her of their ideas.  </a:t>
            </a:r>
            <a:r>
              <a:rPr lang="en-US" sz="2000" b="1" dirty="0"/>
              <a:t> </a:t>
            </a:r>
            <a:r>
              <a:rPr lang="en-US" sz="2000" b="1" dirty="0" smtClean="0"/>
              <a:t>Your manager seems to “poke holes” in all the ideas and arguments.  </a:t>
            </a:r>
          </a:p>
          <a:p>
            <a:endParaRPr lang="en-US" sz="2000" b="1" dirty="0"/>
          </a:p>
          <a:p>
            <a:r>
              <a:rPr lang="en-US" sz="2000" b="1" dirty="0" smtClean="0"/>
              <a:t>Your recent performance review contains some assessments that you feel are incorrect.  There is no mention of how to work on your career.  </a:t>
            </a:r>
          </a:p>
          <a:p>
            <a:endParaRPr lang="en-US" sz="2000" b="1" dirty="0"/>
          </a:p>
          <a:p>
            <a:r>
              <a:rPr lang="en-US" sz="2000" b="1" dirty="0" smtClean="0"/>
              <a:t>How would you prepare for a meeting with your manager to address the issues in the performance assessment and to ask for help in moving your career forward?</a:t>
            </a:r>
          </a:p>
          <a:p>
            <a:endParaRPr lang="en-US" sz="2000" b="1" dirty="0"/>
          </a:p>
          <a:p>
            <a:r>
              <a:rPr lang="en-US" sz="2000" b="1" dirty="0" smtClean="0"/>
              <a:t>How should you style your questions so that you can get information and positive action from the manager?</a:t>
            </a:r>
            <a:endParaRPr lang="en-US" sz="2000" b="1" dirty="0"/>
          </a:p>
        </p:txBody>
      </p:sp>
    </p:spTree>
    <p:extLst>
      <p:ext uri="{BB962C8B-B14F-4D97-AF65-F5344CB8AC3E}">
        <p14:creationId xmlns:p14="http://schemas.microsoft.com/office/powerpoint/2010/main" val="1188767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9454" y="2005446"/>
            <a:ext cx="6515100" cy="2031325"/>
          </a:xfrm>
          <a:prstGeom prst="rect">
            <a:avLst/>
          </a:prstGeom>
          <a:noFill/>
        </p:spPr>
        <p:txBody>
          <a:bodyPr wrap="square" rtlCol="0">
            <a:spAutoFit/>
          </a:bodyPr>
          <a:lstStyle/>
          <a:p>
            <a:pPr algn="ctr"/>
            <a:r>
              <a:rPr lang="en-US" dirty="0" smtClean="0"/>
              <a:t>Thank you!</a:t>
            </a:r>
          </a:p>
          <a:p>
            <a:pPr algn="ctr"/>
            <a:endParaRPr lang="en-US" dirty="0"/>
          </a:p>
          <a:p>
            <a:pPr algn="ctr"/>
            <a:r>
              <a:rPr lang="en-US" dirty="0" smtClean="0"/>
              <a:t>Mary Dunlap Consulting</a:t>
            </a:r>
          </a:p>
          <a:p>
            <a:pPr algn="ctr"/>
            <a:r>
              <a:rPr lang="en-US" dirty="0" smtClean="0">
                <a:hlinkClick r:id="rId2"/>
              </a:rPr>
              <a:t>mary@marydunlapconsulting.com</a:t>
            </a:r>
            <a:endParaRPr lang="en-US" dirty="0" smtClean="0"/>
          </a:p>
          <a:p>
            <a:pPr algn="ctr"/>
            <a:r>
              <a:rPr lang="en-US" dirty="0" smtClean="0">
                <a:hlinkClick r:id="rId3"/>
              </a:rPr>
              <a:t>www.marydunlapconsulting.com</a:t>
            </a:r>
            <a:endParaRPr lang="en-US" dirty="0" smtClean="0"/>
          </a:p>
          <a:p>
            <a:pPr algn="ctr"/>
            <a:endParaRPr lang="en-US" dirty="0"/>
          </a:p>
          <a:p>
            <a:pPr algn="ctr"/>
            <a:r>
              <a:rPr lang="en-US" dirty="0" smtClean="0"/>
              <a:t>“The Right People for Your Team”</a:t>
            </a:r>
            <a:endParaRPr lang="en-US" dirty="0"/>
          </a:p>
        </p:txBody>
      </p:sp>
    </p:spTree>
    <p:extLst>
      <p:ext uri="{BB962C8B-B14F-4D97-AF65-F5344CB8AC3E}">
        <p14:creationId xmlns:p14="http://schemas.microsoft.com/office/powerpoint/2010/main" val="107440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723900"/>
            <a:ext cx="9982200" cy="4524315"/>
          </a:xfrm>
          <a:prstGeom prst="rect">
            <a:avLst/>
          </a:prstGeom>
          <a:noFill/>
        </p:spPr>
        <p:txBody>
          <a:bodyPr wrap="square" rtlCol="0">
            <a:spAutoFit/>
          </a:bodyPr>
          <a:lstStyle/>
          <a:p>
            <a:r>
              <a:rPr lang="en-US" sz="3600" dirty="0"/>
              <a:t>Purpose:  </a:t>
            </a:r>
          </a:p>
          <a:p>
            <a:r>
              <a:rPr lang="en-US" sz="3600" dirty="0" smtClean="0"/>
              <a:t>To </a:t>
            </a:r>
            <a:r>
              <a:rPr lang="en-US" sz="3600" dirty="0"/>
              <a:t>understand where performance reviews fall short.  To make employers, managers, employees ask questions during the review to </a:t>
            </a:r>
            <a:r>
              <a:rPr lang="en-US" sz="3600" dirty="0" smtClean="0"/>
              <a:t>:</a:t>
            </a:r>
          </a:p>
          <a:p>
            <a:endParaRPr lang="en-US" sz="3600" dirty="0"/>
          </a:p>
          <a:p>
            <a:pPr algn="ctr"/>
            <a:r>
              <a:rPr lang="en-US" sz="3600" b="1" dirty="0"/>
              <a:t>Define what needs to be done, </a:t>
            </a:r>
            <a:endParaRPr lang="en-US" sz="3600" dirty="0"/>
          </a:p>
          <a:p>
            <a:pPr algn="ctr"/>
            <a:r>
              <a:rPr lang="en-US" sz="3600" b="1" dirty="0"/>
              <a:t>“Buy in” to what needs to be done and </a:t>
            </a:r>
            <a:endParaRPr lang="en-US" sz="3600" dirty="0"/>
          </a:p>
          <a:p>
            <a:pPr algn="ctr"/>
            <a:r>
              <a:rPr lang="en-US" sz="3600" b="1" dirty="0"/>
              <a:t>Motivate themselves to get it done</a:t>
            </a:r>
            <a:endParaRPr lang="en-US" sz="3600" dirty="0"/>
          </a:p>
        </p:txBody>
      </p:sp>
    </p:spTree>
    <p:extLst>
      <p:ext uri="{BB962C8B-B14F-4D97-AF65-F5344CB8AC3E}">
        <p14:creationId xmlns:p14="http://schemas.microsoft.com/office/powerpoint/2010/main" val="3112664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723900"/>
            <a:ext cx="9982200" cy="5078313"/>
          </a:xfrm>
          <a:prstGeom prst="rect">
            <a:avLst/>
          </a:prstGeom>
          <a:noFill/>
        </p:spPr>
        <p:txBody>
          <a:bodyPr wrap="square" rtlCol="0">
            <a:spAutoFit/>
          </a:bodyPr>
          <a:lstStyle/>
          <a:p>
            <a:r>
              <a:rPr lang="en-US" sz="3600" b="1" dirty="0"/>
              <a:t>Define what needs to get done</a:t>
            </a:r>
            <a:endParaRPr lang="en-US" sz="3600" dirty="0"/>
          </a:p>
          <a:p>
            <a:r>
              <a:rPr lang="en-US" sz="3600" dirty="0"/>
              <a:t> </a:t>
            </a:r>
          </a:p>
          <a:p>
            <a:r>
              <a:rPr lang="en-US" sz="2800" dirty="0"/>
              <a:t>If you are a manager, </a:t>
            </a:r>
            <a:r>
              <a:rPr lang="en-US" sz="2800" dirty="0" smtClean="0"/>
              <a:t>employee:</a:t>
            </a:r>
            <a:endParaRPr lang="en-US" sz="2800" dirty="0"/>
          </a:p>
          <a:p>
            <a:pPr marL="457200" lvl="0" indent="-457200">
              <a:buFont typeface="Arial" panose="020B0604020202020204" pitchFamily="34" charset="0"/>
              <a:buChar char="•"/>
            </a:pPr>
            <a:r>
              <a:rPr lang="en-US" sz="2800" dirty="0"/>
              <a:t>Which company objectives will really help me get ahead and what ones are “just for show”?  </a:t>
            </a:r>
          </a:p>
          <a:p>
            <a:pPr marL="457200" lvl="0" indent="-457200">
              <a:buFont typeface="Arial" panose="020B0604020202020204" pitchFamily="34" charset="0"/>
              <a:buChar char="•"/>
            </a:pPr>
            <a:r>
              <a:rPr lang="en-US" sz="2800" dirty="0"/>
              <a:t>How are decisions made in the company and who makes them?</a:t>
            </a:r>
          </a:p>
          <a:p>
            <a:pPr marL="457200" lvl="0" indent="-457200">
              <a:buFont typeface="Arial" panose="020B0604020202020204" pitchFamily="34" charset="0"/>
              <a:buChar char="•"/>
            </a:pPr>
            <a:r>
              <a:rPr lang="en-US" sz="2800" dirty="0"/>
              <a:t>Where do I want to go in the company and how will I get there?</a:t>
            </a:r>
          </a:p>
          <a:p>
            <a:endParaRPr lang="en-US" sz="2800" dirty="0" smtClean="0"/>
          </a:p>
          <a:p>
            <a:endParaRPr lang="en-US" sz="2800" dirty="0"/>
          </a:p>
          <a:p>
            <a:r>
              <a:rPr lang="en-US" sz="2800" dirty="0" smtClean="0"/>
              <a:t>Visibility </a:t>
            </a:r>
            <a:r>
              <a:rPr lang="en-US" sz="2800" dirty="0"/>
              <a:t>– “How do I want to be perceived?  How do I want individuals to perceive my relationship with them?”</a:t>
            </a:r>
          </a:p>
        </p:txBody>
      </p:sp>
    </p:spTree>
    <p:extLst>
      <p:ext uri="{BB962C8B-B14F-4D97-AF65-F5344CB8AC3E}">
        <p14:creationId xmlns:p14="http://schemas.microsoft.com/office/powerpoint/2010/main" val="349169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723900"/>
            <a:ext cx="9982200" cy="6201698"/>
          </a:xfrm>
          <a:prstGeom prst="rect">
            <a:avLst/>
          </a:prstGeom>
          <a:noFill/>
        </p:spPr>
        <p:txBody>
          <a:bodyPr wrap="square" rtlCol="0">
            <a:spAutoFit/>
          </a:bodyPr>
          <a:lstStyle/>
          <a:p>
            <a:r>
              <a:rPr lang="en-US" sz="3600" b="1" dirty="0"/>
              <a:t>Define what needs to get done</a:t>
            </a:r>
            <a:endParaRPr lang="en-US" sz="3600" dirty="0"/>
          </a:p>
          <a:p>
            <a:endParaRPr lang="en-US" sz="2800" dirty="0" smtClean="0"/>
          </a:p>
          <a:p>
            <a:r>
              <a:rPr lang="en-US" sz="2800" dirty="0" smtClean="0"/>
              <a:t>Set </a:t>
            </a:r>
            <a:r>
              <a:rPr lang="en-US" sz="2800" dirty="0"/>
              <a:t>Groundwork</a:t>
            </a:r>
          </a:p>
          <a:p>
            <a:r>
              <a:rPr lang="en-US" sz="2800" dirty="0"/>
              <a:t>Assessment</a:t>
            </a:r>
          </a:p>
          <a:p>
            <a:r>
              <a:rPr lang="en-US" sz="2800" dirty="0"/>
              <a:t>Current Program - Program Rationale</a:t>
            </a:r>
          </a:p>
          <a:p>
            <a:pPr marL="457200" lvl="0" indent="-457200">
              <a:spcBef>
                <a:spcPts val="600"/>
              </a:spcBef>
              <a:buFont typeface="Arial" panose="020B0604020202020204" pitchFamily="34" charset="0"/>
              <a:buChar char="•"/>
            </a:pPr>
            <a:r>
              <a:rPr lang="en-US" sz="2800" dirty="0"/>
              <a:t>Are managers and employees really participating in the process?</a:t>
            </a:r>
          </a:p>
          <a:p>
            <a:pPr marL="457200" lvl="0" indent="-457200">
              <a:spcBef>
                <a:spcPts val="600"/>
              </a:spcBef>
              <a:buFont typeface="Arial" panose="020B0604020202020204" pitchFamily="34" charset="0"/>
              <a:buChar char="•"/>
            </a:pPr>
            <a:r>
              <a:rPr lang="en-US" sz="2800" dirty="0"/>
              <a:t>Current Approach to rating employees – helping or hurting our efforts to motivate and retain our </a:t>
            </a:r>
            <a:r>
              <a:rPr lang="en-US" sz="2800" dirty="0" smtClean="0"/>
              <a:t>talent?</a:t>
            </a:r>
            <a:endParaRPr lang="en-US" sz="2800" dirty="0"/>
          </a:p>
          <a:p>
            <a:pPr marL="457200" lvl="0" indent="-457200">
              <a:spcBef>
                <a:spcPts val="600"/>
              </a:spcBef>
              <a:buFont typeface="Arial" panose="020B0604020202020204" pitchFamily="34" charset="0"/>
              <a:buChar char="•"/>
            </a:pPr>
            <a:r>
              <a:rPr lang="en-US" sz="2800" dirty="0"/>
              <a:t>Do our incentive plans have unintended consequences?</a:t>
            </a:r>
          </a:p>
          <a:p>
            <a:pPr marL="457200" lvl="0" indent="-457200">
              <a:spcBef>
                <a:spcPts val="600"/>
              </a:spcBef>
              <a:buFont typeface="Arial" panose="020B0604020202020204" pitchFamily="34" charset="0"/>
              <a:buChar char="•"/>
            </a:pPr>
            <a:r>
              <a:rPr lang="en-US" sz="2800" dirty="0"/>
              <a:t>What behaviors are we driving?</a:t>
            </a:r>
          </a:p>
          <a:p>
            <a:pPr marL="457200" lvl="0" indent="-457200">
              <a:spcBef>
                <a:spcPts val="600"/>
              </a:spcBef>
              <a:buFont typeface="Arial" panose="020B0604020202020204" pitchFamily="34" charset="0"/>
              <a:buChar char="•"/>
            </a:pPr>
            <a:r>
              <a:rPr lang="en-US" sz="2800" dirty="0"/>
              <a:t>How good are managers and employees in setting goals, using objectives to achieve goals and giving updates, feedback?</a:t>
            </a:r>
          </a:p>
          <a:p>
            <a:endParaRPr lang="en-US" sz="2800" dirty="0"/>
          </a:p>
        </p:txBody>
      </p:sp>
    </p:spTree>
    <p:extLst>
      <p:ext uri="{BB962C8B-B14F-4D97-AF65-F5344CB8AC3E}">
        <p14:creationId xmlns:p14="http://schemas.microsoft.com/office/powerpoint/2010/main" val="559126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879520"/>
            <a:ext cx="10934700" cy="5329601"/>
          </a:xfrm>
          <a:prstGeom prst="rect">
            <a:avLst/>
          </a:prstGeom>
        </p:spPr>
        <p:txBody>
          <a:bodyPr wrap="square">
            <a:spAutoFit/>
          </a:bodyPr>
          <a:lstStyle/>
          <a:p>
            <a:pPr>
              <a:lnSpc>
                <a:spcPct val="107000"/>
              </a:lnSpc>
              <a:spcAft>
                <a:spcPts val="800"/>
              </a:spcAft>
            </a:pPr>
            <a:r>
              <a:rPr lang="en-US" sz="3600" b="1" dirty="0">
                <a:latin typeface="Calibri" panose="020F0502020204030204" pitchFamily="34" charset="0"/>
                <a:ea typeface="Calibri" panose="020F0502020204030204" pitchFamily="34" charset="0"/>
                <a:cs typeface="Times New Roman" panose="02020603050405020304" pitchFamily="18" charset="0"/>
              </a:rPr>
              <a:t>Discuss What Has to Be Done or Should Have Been Done</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Ask questions for results</a:t>
            </a:r>
          </a:p>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In every conversation - Preparation is ESSENTIAL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1 – Purpose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What do I want to gain or get or have as a result of my questions or conversation?</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Who is the other person I am talking with?</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What does the other person want, need – what would be “in it for them”?</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How can I phrase the question to everyone’s advantage?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527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946949"/>
          </a:xfrm>
          <a:prstGeom prst="rect">
            <a:avLst/>
          </a:prstGeom>
        </p:spPr>
        <p:txBody>
          <a:bodyPr wrap="square">
            <a:spAutoFit/>
          </a:bodyPr>
          <a:lstStyle/>
          <a:p>
            <a:pPr>
              <a:lnSpc>
                <a:spcPct val="107000"/>
              </a:lnSpc>
              <a:spcAft>
                <a:spcPts val="800"/>
              </a:spcAft>
            </a:pPr>
            <a:r>
              <a:rPr lang="en-US" sz="3600" b="1" dirty="0">
                <a:latin typeface="Calibri" panose="020F0502020204030204" pitchFamily="34" charset="0"/>
                <a:ea typeface="Calibri" panose="020F0502020204030204" pitchFamily="34" charset="0"/>
                <a:cs typeface="Times New Roman" panose="02020603050405020304" pitchFamily="18" charset="0"/>
              </a:rPr>
              <a:t>Discuss What Has to Be Done or Should Have Been Done</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sz="2800" b="1" dirty="0" smtClean="0"/>
              <a:t>2 </a:t>
            </a:r>
            <a:r>
              <a:rPr lang="en-US" sz="2800" b="1" dirty="0"/>
              <a:t>– Delivery – how will I ask the question?</a:t>
            </a:r>
            <a:endParaRPr lang="en-US" sz="2800" dirty="0"/>
          </a:p>
          <a:p>
            <a:r>
              <a:rPr lang="en-US" sz="2800" dirty="0"/>
              <a:t>Question Styles – that will “blow up” in your </a:t>
            </a:r>
            <a:r>
              <a:rPr lang="en-US" sz="2800" dirty="0" smtClean="0"/>
              <a:t>face</a:t>
            </a:r>
          </a:p>
          <a:p>
            <a:pPr marL="342900" lvl="0" indent="-342900">
              <a:spcBef>
                <a:spcPts val="600"/>
              </a:spcBef>
              <a:spcAft>
                <a:spcPts val="600"/>
              </a:spcAft>
              <a:buFont typeface="Arial" panose="020B0604020202020204" pitchFamily="34" charset="0"/>
              <a:buChar char="•"/>
            </a:pPr>
            <a:r>
              <a:rPr lang="en-US" sz="2400" dirty="0" smtClean="0"/>
              <a:t>“</a:t>
            </a:r>
            <a:r>
              <a:rPr lang="en-US" sz="2400" dirty="0"/>
              <a:t>Why</a:t>
            </a:r>
            <a:r>
              <a:rPr lang="en-US" sz="2400" dirty="0" smtClean="0"/>
              <a:t>?”</a:t>
            </a:r>
          </a:p>
          <a:p>
            <a:pPr marL="342900" lvl="0" indent="-342900">
              <a:spcBef>
                <a:spcPts val="600"/>
              </a:spcBef>
              <a:spcAft>
                <a:spcPts val="600"/>
              </a:spcAft>
              <a:buFont typeface="Arial" panose="020B0604020202020204" pitchFamily="34" charset="0"/>
              <a:buChar char="•"/>
            </a:pPr>
            <a:r>
              <a:rPr lang="en-US" sz="2400" dirty="0" smtClean="0"/>
              <a:t>Self-evident </a:t>
            </a:r>
            <a:r>
              <a:rPr lang="en-US" sz="2400" dirty="0"/>
              <a:t>– “Don’t you know this is bad for you – then why did you do it</a:t>
            </a:r>
            <a:r>
              <a:rPr lang="en-US" sz="2400" dirty="0" smtClean="0"/>
              <a:t>?”</a:t>
            </a:r>
          </a:p>
          <a:p>
            <a:pPr marL="342900" lvl="0" indent="-342900">
              <a:spcBef>
                <a:spcPts val="600"/>
              </a:spcBef>
              <a:spcAft>
                <a:spcPts val="600"/>
              </a:spcAft>
              <a:buFont typeface="Arial" panose="020B0604020202020204" pitchFamily="34" charset="0"/>
              <a:buChar char="•"/>
            </a:pPr>
            <a:r>
              <a:rPr lang="en-US" sz="2400" dirty="0" smtClean="0"/>
              <a:t>Accusatory </a:t>
            </a:r>
            <a:r>
              <a:rPr lang="en-US" sz="2400" dirty="0"/>
              <a:t>Leading to Defensiveness --- “How could you do this; How many times have I told you, how will you shape up</a:t>
            </a:r>
            <a:r>
              <a:rPr lang="en-US" sz="2400" dirty="0" smtClean="0"/>
              <a:t>”</a:t>
            </a:r>
          </a:p>
          <a:p>
            <a:pPr marL="342900" lvl="0" indent="-342900">
              <a:spcBef>
                <a:spcPts val="600"/>
              </a:spcBef>
              <a:spcAft>
                <a:spcPts val="600"/>
              </a:spcAft>
              <a:buFont typeface="Arial" panose="020B0604020202020204" pitchFamily="34" charset="0"/>
              <a:buChar char="•"/>
            </a:pPr>
            <a:r>
              <a:rPr lang="en-US" sz="2400" dirty="0" smtClean="0"/>
              <a:t>Manipulative </a:t>
            </a:r>
            <a:r>
              <a:rPr lang="en-US" sz="2400" dirty="0"/>
              <a:t>- “Wouldn’t you rather do this; Are you going out; Wouldn’t it make sense to do</a:t>
            </a:r>
            <a:r>
              <a:rPr lang="en-US" sz="2400" dirty="0" smtClean="0"/>
              <a:t>…….</a:t>
            </a:r>
          </a:p>
          <a:p>
            <a:pPr marL="342900" indent="-342900">
              <a:spcBef>
                <a:spcPts val="600"/>
              </a:spcBef>
              <a:spcAft>
                <a:spcPts val="600"/>
              </a:spcAft>
              <a:buFont typeface="Arial" panose="020B0604020202020204" pitchFamily="34" charset="0"/>
              <a:buChar char="•"/>
            </a:pPr>
            <a:r>
              <a:rPr lang="en-US" sz="2400" dirty="0" smtClean="0"/>
              <a:t>Asking </a:t>
            </a:r>
            <a:r>
              <a:rPr lang="en-US" sz="2400" dirty="0"/>
              <a:t>too many questions or routinely answering a question with a question</a:t>
            </a:r>
          </a:p>
          <a:p>
            <a:pPr lvl="0"/>
            <a:endParaRPr lang="en-US" sz="2400" dirty="0"/>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55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6575005"/>
          </a:xfrm>
          <a:prstGeom prst="rect">
            <a:avLst/>
          </a:prstGeom>
        </p:spPr>
        <p:txBody>
          <a:bodyPr wrap="square">
            <a:spAutoFit/>
          </a:bodyPr>
          <a:lstStyle/>
          <a:p>
            <a:r>
              <a:rPr lang="en-US" b="1" dirty="0"/>
              <a:t>Types of people and how to ask the question</a:t>
            </a:r>
            <a:r>
              <a:rPr lang="en-US" dirty="0"/>
              <a:t> (form Smart Questions - The Essential Strategy for Successful Managers” – Dorothy Leeds</a:t>
            </a:r>
          </a:p>
          <a:p>
            <a:r>
              <a:rPr lang="en-US" b="1" dirty="0"/>
              <a:t> </a:t>
            </a:r>
            <a:endParaRPr lang="en-US" dirty="0"/>
          </a:p>
          <a:p>
            <a:r>
              <a:rPr lang="en-US" sz="2400" b="1" dirty="0"/>
              <a:t>Commander </a:t>
            </a:r>
            <a:endParaRPr lang="en-US" sz="2400" dirty="0"/>
          </a:p>
          <a:p>
            <a:pPr lvl="0"/>
            <a:r>
              <a:rPr lang="en-US" dirty="0"/>
              <a:t>Confident, Direct, Loves a Challenge, Take Charge and Act</a:t>
            </a:r>
          </a:p>
          <a:p>
            <a:pPr lvl="0"/>
            <a:r>
              <a:rPr lang="en-US" dirty="0"/>
              <a:t>Could be aggressive, self-motivated, goal oriented and fast moving</a:t>
            </a:r>
          </a:p>
          <a:p>
            <a:pPr lvl="0"/>
            <a:r>
              <a:rPr lang="en-US" dirty="0"/>
              <a:t>Seek the upper hand and position themselves to keep the upper hand</a:t>
            </a:r>
          </a:p>
          <a:p>
            <a:pPr lvl="0"/>
            <a:r>
              <a:rPr lang="en-US" dirty="0"/>
              <a:t>Conscious of every minute – keep working, could work on many things at once</a:t>
            </a:r>
          </a:p>
          <a:p>
            <a:pPr lvl="0"/>
            <a:r>
              <a:rPr lang="en-US" dirty="0"/>
              <a:t>Tend to be impatient – not like answering questions – not want to talk but take action</a:t>
            </a:r>
          </a:p>
          <a:p>
            <a:pPr lvl="0"/>
            <a:r>
              <a:rPr lang="en-US" dirty="0"/>
              <a:t>Keep on pushing until you confront them directly</a:t>
            </a:r>
          </a:p>
          <a:p>
            <a:r>
              <a:rPr lang="en-US" dirty="0"/>
              <a:t> </a:t>
            </a:r>
          </a:p>
          <a:p>
            <a:r>
              <a:rPr lang="en-US" u="sng" dirty="0"/>
              <a:t>Asking Questions</a:t>
            </a:r>
            <a:endParaRPr lang="en-US" dirty="0"/>
          </a:p>
          <a:p>
            <a:pPr lvl="0"/>
            <a:r>
              <a:rPr lang="en-US" dirty="0"/>
              <a:t>Direct, brief and to the point</a:t>
            </a:r>
          </a:p>
          <a:p>
            <a:pPr lvl="0"/>
            <a:r>
              <a:rPr lang="en-US" dirty="0"/>
              <a:t>Don’t limit them with “Do it this way or else”</a:t>
            </a:r>
          </a:p>
          <a:p>
            <a:pPr lvl="0"/>
            <a:r>
              <a:rPr lang="en-US" dirty="0"/>
              <a:t>Tell them what result you want and ask “How will you do it?  Do you need help or back-up? How will you update me on results?</a:t>
            </a:r>
          </a:p>
          <a:p>
            <a:r>
              <a:rPr lang="en-US" u="sng" dirty="0"/>
              <a:t>If your manager is a Commander</a:t>
            </a:r>
            <a:endParaRPr lang="en-US" dirty="0"/>
          </a:p>
          <a:p>
            <a:pPr lvl="0"/>
            <a:r>
              <a:rPr lang="en-US" dirty="0"/>
              <a:t>Get your info/questions together and act confident</a:t>
            </a:r>
          </a:p>
          <a:p>
            <a:pPr lvl="0"/>
            <a:r>
              <a:rPr lang="en-US" dirty="0"/>
              <a:t>You may need to prove yourself first</a:t>
            </a:r>
          </a:p>
          <a:p>
            <a:pPr lvl="0"/>
            <a:r>
              <a:rPr lang="en-US" dirty="0"/>
              <a:t>Avoid “feeling” questions</a:t>
            </a:r>
          </a:p>
          <a:p>
            <a:pPr lvl="0"/>
            <a:r>
              <a:rPr lang="en-US" dirty="0"/>
              <a:t>Ask direct questions and get to the point --- “Where do I need to end?  When do you want this?  What is the purpose of .....?   What do we need to achieve? Where can I go to get an answer to …….?”</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0648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6001643"/>
          </a:xfrm>
          <a:prstGeom prst="rect">
            <a:avLst/>
          </a:prstGeom>
        </p:spPr>
        <p:txBody>
          <a:bodyPr wrap="square">
            <a:spAutoFit/>
          </a:bodyPr>
          <a:lstStyle/>
          <a:p>
            <a:r>
              <a:rPr lang="en-US" sz="2400" b="1" dirty="0"/>
              <a:t>Convincer</a:t>
            </a:r>
            <a:endParaRPr lang="en-US" sz="2400" dirty="0"/>
          </a:p>
          <a:p>
            <a:pPr lvl="0"/>
            <a:r>
              <a:rPr lang="en-US" dirty="0"/>
              <a:t>Are Persuasive, Social, Emotional, Enthusiastic, Want to be and talk with People, Want to be liked; could fear rejection</a:t>
            </a:r>
          </a:p>
          <a:p>
            <a:pPr lvl="0"/>
            <a:r>
              <a:rPr lang="en-US" dirty="0"/>
              <a:t>Very Optimistic</a:t>
            </a:r>
          </a:p>
          <a:p>
            <a:pPr lvl="0"/>
            <a:r>
              <a:rPr lang="en-US" dirty="0"/>
              <a:t>Could get distracted and not plan as well as they should; might be disorganized</a:t>
            </a:r>
          </a:p>
          <a:p>
            <a:pPr lvl="0"/>
            <a:r>
              <a:rPr lang="en-US" dirty="0"/>
              <a:t>At the extreme, they may hold onto an idea even if it doesn’t work</a:t>
            </a:r>
          </a:p>
          <a:p>
            <a:pPr lvl="0"/>
            <a:r>
              <a:rPr lang="en-US" dirty="0"/>
              <a:t>Get best results by making them feel special; being receptive to their ideas</a:t>
            </a:r>
          </a:p>
          <a:p>
            <a:r>
              <a:rPr lang="en-US" dirty="0"/>
              <a:t> </a:t>
            </a:r>
          </a:p>
          <a:p>
            <a:r>
              <a:rPr lang="en-US" u="sng" dirty="0"/>
              <a:t>Asking Questions</a:t>
            </a:r>
            <a:endParaRPr lang="en-US" dirty="0"/>
          </a:p>
          <a:p>
            <a:pPr lvl="0"/>
            <a:r>
              <a:rPr lang="en-US" dirty="0"/>
              <a:t>That’s a good point, how will you use this to ………?   How can the team help you?</a:t>
            </a:r>
          </a:p>
          <a:p>
            <a:pPr lvl="0"/>
            <a:r>
              <a:rPr lang="en-US" dirty="0"/>
              <a:t>Before we meet (or before we go ahead) can you give me an agenda, timetable, deadline, etc……?</a:t>
            </a:r>
          </a:p>
          <a:p>
            <a:pPr lvl="0"/>
            <a:r>
              <a:rPr lang="en-US" dirty="0"/>
              <a:t>Be persistent --- keep coming back --- you can acknowledge what is right, good, etc.  but also tie it with what’s not working </a:t>
            </a:r>
            <a:r>
              <a:rPr lang="en-US" dirty="0" smtClean="0"/>
              <a:t>right.  Formulate </a:t>
            </a:r>
            <a:r>
              <a:rPr lang="en-US" dirty="0"/>
              <a:t>your question to get them to think about what needs to be better, change.  Might want to avoid “but” – takes optimism away.</a:t>
            </a:r>
          </a:p>
          <a:p>
            <a:pPr lvl="0"/>
            <a:r>
              <a:rPr lang="en-US" dirty="0"/>
              <a:t>“I understand that makes sense from your end, how can we make others successful, how can we achieve this goal, etc.?</a:t>
            </a:r>
          </a:p>
          <a:p>
            <a:endParaRPr lang="en-US" u="sng" dirty="0" smtClean="0"/>
          </a:p>
          <a:p>
            <a:r>
              <a:rPr lang="en-US" u="sng" dirty="0" smtClean="0"/>
              <a:t>If </a:t>
            </a:r>
            <a:r>
              <a:rPr lang="en-US" u="sng" dirty="0"/>
              <a:t>your manager is a Convincer</a:t>
            </a:r>
            <a:endParaRPr lang="en-US" dirty="0"/>
          </a:p>
          <a:p>
            <a:r>
              <a:rPr lang="en-US" dirty="0"/>
              <a:t>Use the same approach --- </a:t>
            </a:r>
          </a:p>
          <a:p>
            <a:r>
              <a:rPr lang="en-US" dirty="0"/>
              <a:t>That’s a great thing we can do for our clients, how can we address ……..?</a:t>
            </a:r>
          </a:p>
          <a:p>
            <a:r>
              <a:rPr lang="en-US" dirty="0"/>
              <a:t>We’ve got only 5 minutes – what’s the 3 key things we need to do right now?</a:t>
            </a:r>
          </a:p>
        </p:txBody>
      </p:sp>
    </p:spTree>
    <p:extLst>
      <p:ext uri="{BB962C8B-B14F-4D97-AF65-F5344CB8AC3E}">
        <p14:creationId xmlns:p14="http://schemas.microsoft.com/office/powerpoint/2010/main" val="50245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422320"/>
            <a:ext cx="10934700" cy="5724644"/>
          </a:xfrm>
          <a:prstGeom prst="rect">
            <a:avLst/>
          </a:prstGeom>
        </p:spPr>
        <p:txBody>
          <a:bodyPr wrap="square">
            <a:spAutoFit/>
          </a:bodyPr>
          <a:lstStyle/>
          <a:p>
            <a:r>
              <a:rPr lang="en-US" sz="2400" b="1" dirty="0" smtClean="0"/>
              <a:t>Carer</a:t>
            </a:r>
            <a:endParaRPr lang="en-US" sz="2400" dirty="0"/>
          </a:p>
          <a:p>
            <a:pPr lvl="0"/>
            <a:r>
              <a:rPr lang="en-US" dirty="0"/>
              <a:t>Work more harmoniously with people; might be more deliberate, careful, slower, more thoughtful</a:t>
            </a:r>
          </a:p>
          <a:p>
            <a:pPr lvl="0"/>
            <a:r>
              <a:rPr lang="en-US" dirty="0"/>
              <a:t>Value relationships – loyalty once gained could be retained longer than others</a:t>
            </a:r>
          </a:p>
          <a:p>
            <a:pPr lvl="0"/>
            <a:r>
              <a:rPr lang="en-US" dirty="0"/>
              <a:t>Seek family – work balance and that can cause inner conflict</a:t>
            </a:r>
          </a:p>
          <a:p>
            <a:pPr lvl="0"/>
            <a:r>
              <a:rPr lang="en-US" dirty="0"/>
              <a:t>Thrive more on cooperation more than competition; work better in atmosphere of harmony</a:t>
            </a:r>
          </a:p>
          <a:p>
            <a:pPr lvl="0"/>
            <a:r>
              <a:rPr lang="en-US" dirty="0"/>
              <a:t>May want to think about details; keep “eye” on possible overload from too many things in too many directions – help them to see what stays the same or break up the changes into more detailed, smaller “steps”</a:t>
            </a:r>
          </a:p>
          <a:p>
            <a:pPr lvl="0"/>
            <a:r>
              <a:rPr lang="en-US" dirty="0"/>
              <a:t>Might avoid delegation because they feel they would overload others</a:t>
            </a:r>
          </a:p>
          <a:p>
            <a:pPr lvl="0"/>
            <a:r>
              <a:rPr lang="en-US" dirty="0"/>
              <a:t>Watch out – if you take them for granted for too long – they will just leave</a:t>
            </a:r>
          </a:p>
          <a:p>
            <a:r>
              <a:rPr lang="en-US" dirty="0"/>
              <a:t> </a:t>
            </a:r>
          </a:p>
          <a:p>
            <a:r>
              <a:rPr lang="en-US" u="sng" dirty="0"/>
              <a:t>Asking Questions</a:t>
            </a:r>
            <a:endParaRPr lang="en-US" dirty="0"/>
          </a:p>
          <a:p>
            <a:pPr lvl="0"/>
            <a:r>
              <a:rPr lang="en-US" dirty="0"/>
              <a:t>Be less direct, show general concern – emphasize cooperation and support</a:t>
            </a:r>
          </a:p>
          <a:p>
            <a:pPr lvl="0"/>
            <a:r>
              <a:rPr lang="en-US" dirty="0"/>
              <a:t>“How can you make it work for the company, the team and you?”</a:t>
            </a:r>
          </a:p>
          <a:p>
            <a:pPr lvl="0"/>
            <a:r>
              <a:rPr lang="en-US" dirty="0"/>
              <a:t>“How can we build a better team?”</a:t>
            </a:r>
          </a:p>
          <a:p>
            <a:pPr lvl="0"/>
            <a:r>
              <a:rPr lang="en-US" dirty="0"/>
              <a:t>“How do you feel (this particular action) would affect your team member (or co-workers)?”</a:t>
            </a:r>
          </a:p>
          <a:p>
            <a:pPr lvl="0"/>
            <a:r>
              <a:rPr lang="en-US" dirty="0"/>
              <a:t>You need to listen to them as they can perceive you as artificial, too intimidating, too quick to move</a:t>
            </a:r>
          </a:p>
          <a:p>
            <a:r>
              <a:rPr lang="en-US" dirty="0"/>
              <a:t> </a:t>
            </a:r>
          </a:p>
          <a:p>
            <a:r>
              <a:rPr lang="en-US" u="sng" dirty="0"/>
              <a:t>If your manager is a Carer</a:t>
            </a:r>
            <a:endParaRPr lang="en-US" dirty="0"/>
          </a:p>
          <a:p>
            <a:r>
              <a:rPr lang="en-US" dirty="0"/>
              <a:t>Getting yourself promoted above others – may be challenging -- so you need to show how you have helped the team and help the “Carer” promote you.  Enlisting other managers who support your promotion could also help.</a:t>
            </a:r>
          </a:p>
        </p:txBody>
      </p:sp>
    </p:spTree>
    <p:extLst>
      <p:ext uri="{BB962C8B-B14F-4D97-AF65-F5344CB8AC3E}">
        <p14:creationId xmlns:p14="http://schemas.microsoft.com/office/powerpoint/2010/main" val="1884387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1441</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Performance Reviews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Reviews</dc:title>
  <dc:creator>Calendar &amp; Email</dc:creator>
  <cp:lastModifiedBy>Calendar &amp; Email</cp:lastModifiedBy>
  <cp:revision>27</cp:revision>
  <cp:lastPrinted>2014-03-06T08:46:27Z</cp:lastPrinted>
  <dcterms:created xsi:type="dcterms:W3CDTF">2014-03-05T12:03:26Z</dcterms:created>
  <dcterms:modified xsi:type="dcterms:W3CDTF">2014-10-16T15:36:31Z</dcterms:modified>
</cp:coreProperties>
</file>